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37F397-16CE-4263-AB20-985745040B88}" type="datetimeFigureOut">
              <a:rPr lang="en-US" smtClean="0"/>
              <a:t>11-Apr-20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074D1C-2E23-4F44-BC40-B2CD5708BE91}" type="slidenum">
              <a:rPr lang="en-US" smtClean="0"/>
              <a:t>‹#›</a:t>
            </a:fld>
            <a:endParaRPr lang="en-US"/>
          </a:p>
        </p:txBody>
      </p:sp>
    </p:spTree>
    <p:extLst>
      <p:ext uri="{BB962C8B-B14F-4D97-AF65-F5344CB8AC3E}">
        <p14:creationId xmlns:p14="http://schemas.microsoft.com/office/powerpoint/2010/main" val="78154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074D1C-2E23-4F44-BC40-B2CD5708BE91}" type="slidenum">
              <a:rPr lang="en-US" smtClean="0"/>
              <a:t>6</a:t>
            </a:fld>
            <a:endParaRPr lang="en-US"/>
          </a:p>
        </p:txBody>
      </p:sp>
    </p:spTree>
    <p:extLst>
      <p:ext uri="{BB962C8B-B14F-4D97-AF65-F5344CB8AC3E}">
        <p14:creationId xmlns:p14="http://schemas.microsoft.com/office/powerpoint/2010/main" val="3114597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898B83-75BA-4236-8195-606DF45B9D12}" type="datetimeFigureOut">
              <a:rPr lang="en-US" smtClean="0"/>
              <a:t>11-Apr-20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3652193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98B83-75BA-4236-8195-606DF45B9D12}" type="datetimeFigureOut">
              <a:rPr lang="en-US" smtClean="0"/>
              <a:t>11-Apr-20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491143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98B83-75BA-4236-8195-606DF45B9D12}" type="datetimeFigureOut">
              <a:rPr lang="en-US" smtClean="0"/>
              <a:t>11-Apr-20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24044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98B83-75BA-4236-8195-606DF45B9D12}" type="datetimeFigureOut">
              <a:rPr lang="en-US" smtClean="0"/>
              <a:t>11-Apr-20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139675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898B83-75BA-4236-8195-606DF45B9D12}" type="datetimeFigureOut">
              <a:rPr lang="en-US" smtClean="0"/>
              <a:t>11-Apr-20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33653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898B83-75BA-4236-8195-606DF45B9D12}" type="datetimeFigureOut">
              <a:rPr lang="en-US" smtClean="0"/>
              <a:t>11-Apr-20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665193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898B83-75BA-4236-8195-606DF45B9D12}" type="datetimeFigureOut">
              <a:rPr lang="en-US" smtClean="0"/>
              <a:t>11-Apr-20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28417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898B83-75BA-4236-8195-606DF45B9D12}" type="datetimeFigureOut">
              <a:rPr lang="en-US" smtClean="0"/>
              <a:t>11-Apr-20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303880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98B83-75BA-4236-8195-606DF45B9D12}" type="datetimeFigureOut">
              <a:rPr lang="en-US" smtClean="0"/>
              <a:t>11-Apr-20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4249965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98B83-75BA-4236-8195-606DF45B9D12}" type="datetimeFigureOut">
              <a:rPr lang="en-US" smtClean="0"/>
              <a:t>11-Apr-20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3703142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98B83-75BA-4236-8195-606DF45B9D12}" type="datetimeFigureOut">
              <a:rPr lang="en-US" smtClean="0"/>
              <a:t>11-Apr-20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D4ECC-F6A6-4877-970B-5ABE231851C3}" type="slidenum">
              <a:rPr lang="en-US" smtClean="0"/>
              <a:t>‹#›</a:t>
            </a:fld>
            <a:endParaRPr lang="en-US"/>
          </a:p>
        </p:txBody>
      </p:sp>
    </p:spTree>
    <p:extLst>
      <p:ext uri="{BB962C8B-B14F-4D97-AF65-F5344CB8AC3E}">
        <p14:creationId xmlns:p14="http://schemas.microsoft.com/office/powerpoint/2010/main" val="2385757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98B83-75BA-4236-8195-606DF45B9D12}" type="datetimeFigureOut">
              <a:rPr lang="en-US" smtClean="0"/>
              <a:t>11-Apr-20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D4ECC-F6A6-4877-970B-5ABE231851C3}" type="slidenum">
              <a:rPr lang="en-US" smtClean="0"/>
              <a:t>‹#›</a:t>
            </a:fld>
            <a:endParaRPr lang="en-US"/>
          </a:p>
        </p:txBody>
      </p:sp>
    </p:spTree>
    <p:extLst>
      <p:ext uri="{BB962C8B-B14F-4D97-AF65-F5344CB8AC3E}">
        <p14:creationId xmlns:p14="http://schemas.microsoft.com/office/powerpoint/2010/main" val="3073307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3200" b="1" dirty="0" smtClean="0">
                <a:latin typeface="Times New Roman" pitchFamily="18" charset="0"/>
                <a:cs typeface="Times New Roman" pitchFamily="18" charset="0"/>
              </a:rPr>
              <a:t>Community Participation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763000" cy="5638800"/>
          </a:xfrm>
        </p:spPr>
        <p:txBody>
          <a:bodyPr>
            <a:normAutofit fontScale="77500" lnSpcReduction="20000"/>
          </a:bodyPr>
          <a:lstStyle/>
          <a:p>
            <a:pPr marL="0" indent="0" algn="just">
              <a:buNone/>
            </a:pPr>
            <a:r>
              <a:rPr lang="en-US" dirty="0" smtClean="0">
                <a:latin typeface="Times New Roman" pitchFamily="18" charset="0"/>
                <a:cs typeface="Times New Roman" pitchFamily="18" charset="0"/>
              </a:rPr>
              <a:t>Community participation is the active involvement of the people of a particular community in a developmental program/project. It is universally accepted that without community involvement and participation, developmental initiatives in the economic and social sectors have little chance to succeed. In Pakistan after continuous efforts of more than four decades in the field of development and change in rural society; administrators, planners and policy-makers, have arrived on the conclusion that for a viable and effective administration of development projects, participative management approach may be adopted in which the governmental functionaries, members of voluntary organizations and beneficiaries should work collectively in planning, decision making and implementation of developmental projects. This approach has been emphasized by the practitioners of development administration because it increased the sense of commitment and gives psychological satisfaction to the members, particularly the beneficiaries who are sharing in these efforts. Therefore, the concept of involving people in development is not new to Pakistan.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64855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3600" b="1" dirty="0" smtClean="0">
                <a:latin typeface="Times New Roman" pitchFamily="18" charset="0"/>
                <a:cs typeface="Times New Roman" pitchFamily="18" charset="0"/>
              </a:rPr>
              <a:t>Definition of Community </a:t>
            </a:r>
            <a:r>
              <a:rPr lang="en-US" sz="3600" b="1" dirty="0" smtClean="0">
                <a:latin typeface="Times New Roman" pitchFamily="18" charset="0"/>
                <a:cs typeface="Times New Roman" pitchFamily="18" charset="0"/>
              </a:rPr>
              <a:t>Participation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6019800"/>
          </a:xfrm>
        </p:spPr>
        <p:txBody>
          <a:bodyPr>
            <a:normAutofit/>
          </a:bodyPr>
          <a:lstStyle/>
          <a:p>
            <a:pPr marL="457200" indent="-457200" algn="just">
              <a:buAutoNum type="arabicPeriod"/>
            </a:pPr>
            <a:r>
              <a:rPr lang="en-US" sz="2400" dirty="0" smtClean="0">
                <a:latin typeface="Times New Roman" pitchFamily="18" charset="0"/>
                <a:cs typeface="Times New Roman" pitchFamily="18" charset="0"/>
              </a:rPr>
              <a:t>A World Bank study defined community participation as an active process by which beneficiary/client groups influence direction and execution of a development project with a view to enhancing their well being in terms of income, personal growth, self-reliance or other values they cherish. </a:t>
            </a:r>
          </a:p>
          <a:p>
            <a:pPr marL="457200" indent="-457200" algn="just">
              <a:buAutoNum type="arabicPeriod"/>
            </a:pPr>
            <a:r>
              <a:rPr lang="en-US" sz="2400" dirty="0" smtClean="0">
                <a:latin typeface="Times New Roman" pitchFamily="18" charset="0"/>
                <a:cs typeface="Times New Roman" pitchFamily="18" charset="0"/>
              </a:rPr>
              <a:t>Peter Oakley opines that community participation means to sensitize people and thus to increase the receptivity and ability of rural people to respond to development </a:t>
            </a:r>
            <a:r>
              <a:rPr lang="en-US" sz="2400" dirty="0" err="1" smtClean="0">
                <a:latin typeface="Times New Roman" pitchFamily="18" charset="0"/>
                <a:cs typeface="Times New Roman" pitchFamily="18" charset="0"/>
              </a:rPr>
              <a:t>programmes</a:t>
            </a:r>
            <a:r>
              <a:rPr lang="en-US" sz="2400" dirty="0" smtClean="0">
                <a:latin typeface="Times New Roman" pitchFamily="18" charset="0"/>
                <a:cs typeface="Times New Roman" pitchFamily="18" charset="0"/>
              </a:rPr>
              <a:t> and as well as to encourage local initiative. </a:t>
            </a:r>
          </a:p>
          <a:p>
            <a:pPr marL="457200" indent="-457200" algn="just">
              <a:buAutoNum type="arabicPeriod"/>
            </a:pPr>
            <a:r>
              <a:rPr lang="en-US" sz="2400" dirty="0" err="1" smtClean="0">
                <a:latin typeface="Times New Roman" pitchFamily="18" charset="0"/>
                <a:cs typeface="Times New Roman" pitchFamily="18" charset="0"/>
              </a:rPr>
              <a:t>Srinivasan</a:t>
            </a:r>
            <a:r>
              <a:rPr lang="en-US" sz="2400" dirty="0" smtClean="0">
                <a:latin typeface="Times New Roman" pitchFamily="18" charset="0"/>
                <a:cs typeface="Times New Roman" pitchFamily="18" charset="0"/>
              </a:rPr>
              <a:t> suggests that community participation is a process of empowerment where villagers, regardless of their socio-economic and literacy levels, can increasingly take responsibility themselves to plan, manage, control and access collective actions, including improving their own capital for the sustainability and further development of needed services.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774338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a:bodyPr>
          <a:lstStyle/>
          <a:p>
            <a:r>
              <a:rPr lang="en-US" sz="3600" b="1" dirty="0" smtClean="0">
                <a:latin typeface="Times New Roman" pitchFamily="18" charset="0"/>
                <a:cs typeface="Times New Roman" pitchFamily="18" charset="0"/>
              </a:rPr>
              <a:t>Types </a:t>
            </a:r>
            <a:r>
              <a:rPr lang="en-US" sz="3600" b="1" dirty="0" smtClean="0">
                <a:latin typeface="Times New Roman" pitchFamily="18" charset="0"/>
                <a:cs typeface="Times New Roman" pitchFamily="18" charset="0"/>
              </a:rPr>
              <a:t>of </a:t>
            </a:r>
            <a:r>
              <a:rPr lang="en-US" sz="3600" b="1" dirty="0" smtClean="0">
                <a:latin typeface="Times New Roman" pitchFamily="18" charset="0"/>
                <a:cs typeface="Times New Roman" pitchFamily="18" charset="0"/>
              </a:rPr>
              <a:t>Participation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533400" y="1295400"/>
            <a:ext cx="7924800" cy="4876800"/>
          </a:xfrm>
        </p:spPr>
        <p:txBody>
          <a:bodyPr>
            <a:normAutofit fontScale="85000" lnSpcReduction="10000"/>
          </a:bodyPr>
          <a:lstStyle/>
          <a:p>
            <a:pPr marL="0" indent="0" algn="just">
              <a:buNone/>
            </a:pPr>
            <a:r>
              <a:rPr lang="en-US" dirty="0" smtClean="0">
                <a:latin typeface="Times New Roman" pitchFamily="18" charset="0"/>
                <a:cs typeface="Times New Roman" pitchFamily="18" charset="0"/>
              </a:rPr>
              <a:t>Participation in an activity individually or collectively is the interest that has been taken and transformed into action. Sociologically speaking there are different types of participation. </a:t>
            </a:r>
            <a:r>
              <a:rPr lang="en-US" dirty="0" smtClean="0">
                <a:latin typeface="Times New Roman" pitchFamily="18" charset="0"/>
                <a:cs typeface="Times New Roman" pitchFamily="18" charset="0"/>
              </a:rPr>
              <a:t>In groups, organizations, formal or informal collective structures, Dr. Meister gave five types of participation. </a:t>
            </a:r>
            <a:endParaRPr lang="en-US" dirty="0">
              <a:latin typeface="Times New Roman" pitchFamily="18" charset="0"/>
              <a:cs typeface="Times New Roman" pitchFamily="18" charset="0"/>
            </a:endParaRPr>
          </a:p>
          <a:p>
            <a:pPr marL="514350" indent="-514350" algn="just">
              <a:buAutoNum type="arabicPeriod"/>
            </a:pPr>
            <a:r>
              <a:rPr lang="en-US" dirty="0" smtClean="0">
                <a:latin typeface="Times New Roman" pitchFamily="18" charset="0"/>
                <a:cs typeface="Times New Roman" pitchFamily="18" charset="0"/>
              </a:rPr>
              <a:t>Spontaneous participation </a:t>
            </a:r>
          </a:p>
          <a:p>
            <a:pPr marL="514350" indent="-514350" algn="just">
              <a:buAutoNum type="arabicPeriod"/>
            </a:pPr>
            <a:r>
              <a:rPr lang="en-US" dirty="0" smtClean="0">
                <a:latin typeface="Times New Roman" pitchFamily="18" charset="0"/>
                <a:cs typeface="Times New Roman" pitchFamily="18" charset="0"/>
              </a:rPr>
              <a:t>Imposed participation </a:t>
            </a:r>
          </a:p>
          <a:p>
            <a:pPr marL="514350" indent="-514350" algn="just">
              <a:buAutoNum type="arabicPeriod"/>
            </a:pPr>
            <a:r>
              <a:rPr lang="en-US" dirty="0" err="1" smtClean="0">
                <a:latin typeface="Times New Roman" pitchFamily="18" charset="0"/>
                <a:cs typeface="Times New Roman" pitchFamily="18" charset="0"/>
              </a:rPr>
              <a:t>Defacto</a:t>
            </a:r>
            <a:r>
              <a:rPr lang="en-US" dirty="0" smtClean="0">
                <a:latin typeface="Times New Roman" pitchFamily="18" charset="0"/>
                <a:cs typeface="Times New Roman" pitchFamily="18" charset="0"/>
              </a:rPr>
              <a:t> participation </a:t>
            </a:r>
          </a:p>
          <a:p>
            <a:pPr marL="514350" indent="-514350" algn="just">
              <a:buAutoNum type="arabicPeriod"/>
            </a:pPr>
            <a:r>
              <a:rPr lang="en-US" dirty="0" smtClean="0">
                <a:latin typeface="Times New Roman" pitchFamily="18" charset="0"/>
                <a:cs typeface="Times New Roman" pitchFamily="18" charset="0"/>
              </a:rPr>
              <a:t>Voluntary participation </a:t>
            </a:r>
          </a:p>
          <a:p>
            <a:pPr marL="514350" indent="-514350" algn="just">
              <a:buAutoNum type="arabicPeriod"/>
            </a:pPr>
            <a:r>
              <a:rPr lang="en-US" dirty="0" smtClean="0">
                <a:latin typeface="Times New Roman" pitchFamily="18" charset="0"/>
                <a:cs typeface="Times New Roman" pitchFamily="18" charset="0"/>
              </a:rPr>
              <a:t>Induced/persuaded participation </a:t>
            </a:r>
            <a:endParaRPr lang="en-US"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970450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b="1" dirty="0">
                <a:latin typeface="Times New Roman" pitchFamily="18" charset="0"/>
                <a:cs typeface="Times New Roman" pitchFamily="18" charset="0"/>
              </a:rPr>
              <a:t>Types </a:t>
            </a:r>
            <a:r>
              <a:rPr lang="en-US" sz="4000" b="1" dirty="0" smtClean="0">
                <a:latin typeface="Times New Roman" pitchFamily="18" charset="0"/>
                <a:cs typeface="Times New Roman" pitchFamily="18" charset="0"/>
              </a:rPr>
              <a:t>of </a:t>
            </a:r>
            <a:r>
              <a:rPr lang="en-US" sz="4000" b="1" dirty="0">
                <a:latin typeface="Times New Roman" pitchFamily="18" charset="0"/>
                <a:cs typeface="Times New Roman" pitchFamily="18" charset="0"/>
              </a:rPr>
              <a:t>Participation </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334000"/>
          </a:xfrm>
        </p:spPr>
        <p:txBody>
          <a:bodyPr>
            <a:normAutofit fontScale="92500" lnSpcReduction="10000"/>
          </a:bodyPr>
          <a:lstStyle/>
          <a:p>
            <a:pPr marL="514350" indent="-514350" algn="just">
              <a:buAutoNum type="arabicPeriod"/>
            </a:pPr>
            <a:r>
              <a:rPr lang="en-US" b="1" dirty="0" smtClean="0">
                <a:latin typeface="Times New Roman" pitchFamily="18" charset="0"/>
                <a:cs typeface="Times New Roman" pitchFamily="18" charset="0"/>
              </a:rPr>
              <a:t>Spontaneous Participation </a:t>
            </a:r>
          </a:p>
          <a:p>
            <a:pPr marL="0" indent="0" algn="just">
              <a:buNone/>
            </a:pPr>
            <a:r>
              <a:rPr lang="en-US" dirty="0" smtClean="0">
                <a:latin typeface="Times New Roman" pitchFamily="18" charset="0"/>
                <a:cs typeface="Times New Roman" pitchFamily="18" charset="0"/>
              </a:rPr>
              <a:t>Spontaneous participation is instant, acting suddenly without any thought impression of being impulsive. There is no rational organization behind it. It is objective. It is more emotional rather than rational charge because in this type of participation, personal well and desire involved. There is no rule, no method, no binding. It is all voluntary and super voluntary.</a:t>
            </a:r>
          </a:p>
          <a:p>
            <a:pPr marL="0" indent="0" algn="just">
              <a:buNone/>
            </a:pPr>
            <a:r>
              <a:rPr lang="en-US" dirty="0" smtClean="0">
                <a:latin typeface="Times New Roman" pitchFamily="18" charset="0"/>
                <a:cs typeface="Times New Roman" pitchFamily="18" charset="0"/>
              </a:rPr>
              <a:t>For example a gossip group. Similarly, arranging educational session for the rural people voluntarily to educate them.  </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35274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467600" cy="1219200"/>
          </a:xfrm>
        </p:spPr>
        <p:txBody>
          <a:bodyPr>
            <a:normAutofit fontScale="90000"/>
          </a:bodyPr>
          <a:lstStyle/>
          <a:p>
            <a:r>
              <a:rPr lang="en-US" sz="3200" b="1" dirty="0" smtClean="0">
                <a:latin typeface="Times New Roman" pitchFamily="18" charset="0"/>
                <a:cs typeface="Times New Roman" pitchFamily="18" charset="0"/>
              </a:rPr>
              <a:t>2. Impose participation </a:t>
            </a:r>
            <a:r>
              <a:rPr lang="en-US" b="1" dirty="0"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686800" cy="5410200"/>
          </a:xfrm>
        </p:spPr>
        <p:txBody>
          <a:bodyPr>
            <a:normAutofit/>
          </a:bodyPr>
          <a:lstStyle/>
          <a:p>
            <a:pPr marL="0" indent="0" algn="just">
              <a:buNone/>
            </a:pPr>
            <a:r>
              <a:rPr lang="en-US" dirty="0" smtClean="0">
                <a:latin typeface="Times New Roman" pitchFamily="18" charset="0"/>
                <a:cs typeface="Times New Roman" pitchFamily="18" charset="0"/>
              </a:rPr>
              <a:t>This type of participation is directly opposed to spontaneous participation. As the initiative comes from outside agency or outside the people therefore this type of participation has rules and regulations behind it. </a:t>
            </a:r>
          </a:p>
          <a:p>
            <a:pPr marL="0" indent="0" algn="just">
              <a:buNone/>
            </a:pPr>
            <a:r>
              <a:rPr lang="en-US" b="1" dirty="0" smtClean="0">
                <a:latin typeface="Times New Roman" pitchFamily="18" charset="0"/>
                <a:cs typeface="Times New Roman" pitchFamily="18" charset="0"/>
              </a:rPr>
              <a:t>3. </a:t>
            </a:r>
            <a:r>
              <a:rPr lang="en-US" b="1" dirty="0" err="1" smtClean="0">
                <a:latin typeface="Times New Roman" pitchFamily="18" charset="0"/>
                <a:cs typeface="Times New Roman" pitchFamily="18" charset="0"/>
              </a:rPr>
              <a:t>Defacto</a:t>
            </a:r>
            <a:r>
              <a:rPr lang="en-US" b="1" dirty="0" smtClean="0">
                <a:latin typeface="Times New Roman" pitchFamily="18" charset="0"/>
                <a:cs typeface="Times New Roman" pitchFamily="18" charset="0"/>
              </a:rPr>
              <a:t> Participation </a:t>
            </a:r>
            <a:endParaRPr lang="en-US" b="1" dirty="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This type of participation is by virtues of facts already existing. </a:t>
            </a:r>
          </a:p>
          <a:p>
            <a:pPr marL="0" indent="0"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76947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000" b="1" dirty="0" smtClean="0"/>
              <a:t>4. </a:t>
            </a:r>
            <a:r>
              <a:rPr lang="en-US" sz="3000" b="1" dirty="0" smtClean="0"/>
              <a:t>Voluntary participation 	</a:t>
            </a:r>
            <a:r>
              <a:rPr lang="en-US" sz="3000" b="1" dirty="0" smtClean="0"/>
              <a:t>            </a:t>
            </a:r>
            <a:r>
              <a:rPr lang="en-US" sz="200" b="1" dirty="0" smtClean="0"/>
              <a:t>.     .    .                                                                                          .                                                 .                    .                      .           /                                                                                                          .                                                                .                                               .                                  .    .          .</a:t>
            </a:r>
            <a:endParaRPr lang="en-US" b="1" dirty="0"/>
          </a:p>
        </p:txBody>
      </p:sp>
      <p:sp>
        <p:nvSpPr>
          <p:cNvPr id="3" name="Content Placeholder 2"/>
          <p:cNvSpPr>
            <a:spLocks noGrp="1"/>
          </p:cNvSpPr>
          <p:nvPr>
            <p:ph idx="1"/>
          </p:nvPr>
        </p:nvSpPr>
        <p:spPr>
          <a:xfrm>
            <a:off x="457200" y="762000"/>
            <a:ext cx="8229600" cy="5715000"/>
          </a:xfrm>
        </p:spPr>
        <p:txBody>
          <a:bodyPr>
            <a:normAutofit fontScale="92500" lnSpcReduction="10000"/>
          </a:bodyPr>
          <a:lstStyle/>
          <a:p>
            <a:pPr marL="0" indent="0" algn="just">
              <a:buNone/>
            </a:pPr>
            <a:r>
              <a:rPr lang="en-US" dirty="0" smtClean="0">
                <a:latin typeface="Times New Roman" pitchFamily="18" charset="0"/>
                <a:cs typeface="Times New Roman" pitchFamily="18" charset="0"/>
              </a:rPr>
              <a:t>The initiative to join a group comes from the members themselves. The mode of recruitment is also voluntary but the function is different from spontaneous participation. For example, working with an NGO voluntarily for the development of the marginalized community. </a:t>
            </a:r>
          </a:p>
          <a:p>
            <a:pPr marL="0" indent="0" algn="just">
              <a:buNone/>
            </a:pPr>
            <a:r>
              <a:rPr lang="en-US" b="1" dirty="0" smtClean="0">
                <a:latin typeface="Times New Roman" pitchFamily="18" charset="0"/>
                <a:cs typeface="Times New Roman" pitchFamily="18" charset="0"/>
              </a:rPr>
              <a:t>5. Induced/Persuaded participation </a:t>
            </a:r>
            <a:endParaRPr lang="en-US" b="1" dirty="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Initiative is from outside i.e. somebody persuades or induces the one to participate. For example the professional people such as the technologists, the scientists and the doctors are persuaded to participate in any developmental activity.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87760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608</Words>
  <Application>Microsoft Office PowerPoint</Application>
  <PresentationFormat>On-screen Show (4:3)</PresentationFormat>
  <Paragraphs>27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Community Participation </vt:lpstr>
      <vt:lpstr>Definition of Community Participation </vt:lpstr>
      <vt:lpstr>Types of Participation </vt:lpstr>
      <vt:lpstr>Types of Participation </vt:lpstr>
      <vt:lpstr>2. Impose participation       </vt:lpstr>
      <vt:lpstr>4. Voluntary participation              .     .    .                                                                                          .                                                 .                    .                      .           /                                                                                                          .                                                                .                                               .                                  .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Organization</dc:title>
  <dc:creator>Liaquat Ali</dc:creator>
  <cp:lastModifiedBy>Liaquat Ali</cp:lastModifiedBy>
  <cp:revision>10</cp:revision>
  <dcterms:created xsi:type="dcterms:W3CDTF">2020-04-08T11:26:51Z</dcterms:created>
  <dcterms:modified xsi:type="dcterms:W3CDTF">2020-04-11T13:00:19Z</dcterms:modified>
</cp:coreProperties>
</file>